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6" r:id="rId5"/>
    <p:sldId id="261" r:id="rId6"/>
    <p:sldId id="267" r:id="rId7"/>
    <p:sldId id="262" r:id="rId8"/>
    <p:sldId id="272" r:id="rId9"/>
    <p:sldId id="273" r:id="rId10"/>
    <p:sldId id="301" r:id="rId11"/>
    <p:sldId id="300" r:id="rId12"/>
    <p:sldId id="303" r:id="rId13"/>
    <p:sldId id="264" r:id="rId14"/>
    <p:sldId id="268" r:id="rId15"/>
    <p:sldId id="269" r:id="rId16"/>
    <p:sldId id="270" r:id="rId17"/>
    <p:sldId id="274" r:id="rId18"/>
    <p:sldId id="275" r:id="rId19"/>
    <p:sldId id="277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88" r:id="rId35"/>
    <p:sldId id="284" r:id="rId36"/>
    <p:sldId id="285" r:id="rId37"/>
    <p:sldId id="286" r:id="rId38"/>
    <p:sldId id="287" r:id="rId39"/>
    <p:sldId id="298" r:id="rId40"/>
    <p:sldId id="297" r:id="rId41"/>
    <p:sldId id="296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36A"/>
    <a:srgbClr val="131D26"/>
    <a:srgbClr val="1E3247"/>
    <a:srgbClr val="1C2E41"/>
    <a:srgbClr val="19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0892-87D1-4B45-AA7E-C55642C6866B}" type="datetimeFigureOut">
              <a:rPr lang="it-IT" smtClean="0"/>
              <a:t>10/12/2022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67355-A420-432C-B836-8ECD3DB398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05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gradFill>
          <a:gsLst>
            <a:gs pos="0">
              <a:srgbClr val="131D26"/>
            </a:gs>
            <a:gs pos="22000">
              <a:srgbClr val="192735"/>
            </a:gs>
            <a:gs pos="59000">
              <a:srgbClr val="1C2E41"/>
            </a:gs>
            <a:gs pos="100000">
              <a:srgbClr val="1E3247"/>
            </a:gs>
          </a:gsLst>
          <a:lin ang="202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2" t="16309" r="8611" b="14229"/>
          <a:stretch/>
        </p:blipFill>
        <p:spPr>
          <a:xfrm>
            <a:off x="4802293" y="1947064"/>
            <a:ext cx="2607734" cy="30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6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gradFill flip="none" rotWithShape="1">
          <a:gsLst>
            <a:gs pos="0">
              <a:srgbClr val="131D26"/>
            </a:gs>
            <a:gs pos="22000">
              <a:srgbClr val="192735"/>
            </a:gs>
            <a:gs pos="59000">
              <a:srgbClr val="1C2E41"/>
            </a:gs>
            <a:gs pos="100000">
              <a:srgbClr val="1E3247"/>
            </a:gs>
          </a:gsLst>
          <a:lin ang="202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591432" y="1282249"/>
            <a:ext cx="7009132" cy="173535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CORSO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2591432" y="3345496"/>
            <a:ext cx="7009132" cy="1655762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TITOLO DELLA LEZIONE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28772" r="47490" b="44281"/>
          <a:stretch/>
        </p:blipFill>
        <p:spPr>
          <a:xfrm>
            <a:off x="914401" y="592696"/>
            <a:ext cx="1327572" cy="4386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1" t="57569" r="54254" b="29864"/>
          <a:stretch/>
        </p:blipFill>
        <p:spPr>
          <a:xfrm>
            <a:off x="5576200" y="5696375"/>
            <a:ext cx="1040726" cy="250610"/>
          </a:xfrm>
          <a:prstGeom prst="rect">
            <a:avLst/>
          </a:prstGeom>
        </p:spPr>
      </p:pic>
      <p:sp>
        <p:nvSpPr>
          <p:cNvPr id="10" name="Segnaposto testo 9"/>
          <p:cNvSpPr>
            <a:spLocks noGrp="1"/>
          </p:cNvSpPr>
          <p:nvPr>
            <p:ph type="body" sz="quarter" idx="11" hasCustomPrompt="1"/>
          </p:nvPr>
        </p:nvSpPr>
        <p:spPr>
          <a:xfrm>
            <a:off x="10390399" y="697654"/>
            <a:ext cx="915987" cy="325119"/>
          </a:xfrm>
        </p:spPr>
        <p:txBody>
          <a:bodyPr>
            <a:noAutofit/>
          </a:bodyPr>
          <a:lstStyle>
            <a:lvl1pPr marL="0" indent="0" algn="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21/11/20</a:t>
            </a:r>
          </a:p>
        </p:txBody>
      </p:sp>
    </p:spTree>
    <p:extLst>
      <p:ext uri="{BB962C8B-B14F-4D97-AF65-F5344CB8AC3E}">
        <p14:creationId xmlns:p14="http://schemas.microsoft.com/office/powerpoint/2010/main" val="190666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lonne chi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60107" y="1499076"/>
            <a:ext cx="8793691" cy="1325563"/>
          </a:xfrm>
        </p:spPr>
        <p:txBody>
          <a:bodyPr anchor="t">
            <a:normAutofit/>
          </a:bodyPr>
          <a:lstStyle>
            <a:lvl1pPr>
              <a:defRPr sz="3300">
                <a:solidFill>
                  <a:srgbClr val="27436A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2689172"/>
            <a:ext cx="4131839" cy="62727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27436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3316446"/>
            <a:ext cx="4131839" cy="2737696"/>
          </a:xfrm>
        </p:spPr>
        <p:txBody>
          <a:bodyPr/>
          <a:lstStyle>
            <a:lvl1pPr>
              <a:spcBef>
                <a:spcPts val="600"/>
              </a:spcBef>
              <a:defRPr sz="1800">
                <a:solidFill>
                  <a:srgbClr val="27436A"/>
                </a:solidFill>
              </a:defRPr>
            </a:lvl1pPr>
            <a:lvl2pPr>
              <a:spcBef>
                <a:spcPts val="500"/>
              </a:spcBef>
              <a:defRPr sz="1600">
                <a:solidFill>
                  <a:srgbClr val="27436A"/>
                </a:solidFill>
              </a:defRPr>
            </a:lvl2pPr>
            <a:lvl3pPr>
              <a:spcBef>
                <a:spcPts val="400"/>
              </a:spcBef>
              <a:defRPr sz="1600">
                <a:solidFill>
                  <a:srgbClr val="27436A"/>
                </a:solidFill>
              </a:defRPr>
            </a:lvl3pPr>
            <a:lvl4pPr>
              <a:spcBef>
                <a:spcPts val="300"/>
              </a:spcBef>
              <a:defRPr sz="1400">
                <a:solidFill>
                  <a:srgbClr val="27436A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27436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521959" y="2689172"/>
            <a:ext cx="4131839" cy="62727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27436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521959" y="3316446"/>
            <a:ext cx="4131839" cy="2737696"/>
          </a:xfrm>
        </p:spPr>
        <p:txBody>
          <a:bodyPr/>
          <a:lstStyle>
            <a:lvl1pPr>
              <a:spcBef>
                <a:spcPts val="600"/>
              </a:spcBef>
              <a:defRPr sz="1800">
                <a:solidFill>
                  <a:srgbClr val="27436A"/>
                </a:solidFill>
              </a:defRPr>
            </a:lvl1pPr>
            <a:lvl2pPr>
              <a:spcBef>
                <a:spcPts val="500"/>
              </a:spcBef>
              <a:defRPr sz="1600">
                <a:solidFill>
                  <a:srgbClr val="27436A"/>
                </a:solidFill>
              </a:defRPr>
            </a:lvl2pPr>
            <a:lvl3pPr>
              <a:spcBef>
                <a:spcPts val="400"/>
              </a:spcBef>
              <a:defRPr sz="1600">
                <a:solidFill>
                  <a:srgbClr val="27436A"/>
                </a:solidFill>
              </a:defRPr>
            </a:lvl3pPr>
            <a:lvl4pPr>
              <a:spcBef>
                <a:spcPts val="300"/>
              </a:spcBef>
              <a:defRPr sz="1400">
                <a:solidFill>
                  <a:srgbClr val="27436A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27436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58993" r="22932" b="11298"/>
          <a:stretch/>
        </p:blipFill>
        <p:spPr>
          <a:xfrm>
            <a:off x="923925" y="603938"/>
            <a:ext cx="1307768" cy="4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lonne scuro">
    <p:bg>
      <p:bgPr>
        <a:gradFill>
          <a:gsLst>
            <a:gs pos="0">
              <a:srgbClr val="131D26"/>
            </a:gs>
            <a:gs pos="22000">
              <a:srgbClr val="192735"/>
            </a:gs>
            <a:gs pos="59000">
              <a:srgbClr val="1C2E41"/>
            </a:gs>
            <a:gs pos="100000">
              <a:srgbClr val="1E3247"/>
            </a:gs>
          </a:gsLst>
          <a:lin ang="202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 hasCustomPrompt="1"/>
          </p:nvPr>
        </p:nvSpPr>
        <p:spPr>
          <a:xfrm>
            <a:off x="860107" y="1499076"/>
            <a:ext cx="8793691" cy="1325563"/>
          </a:xfrm>
        </p:spPr>
        <p:txBody>
          <a:bodyPr anchor="t">
            <a:norm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839788" y="2689172"/>
            <a:ext cx="4131839" cy="62727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8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3316446"/>
            <a:ext cx="4131839" cy="2737696"/>
          </a:xfrm>
        </p:spPr>
        <p:txBody>
          <a:bodyPr/>
          <a:lstStyle>
            <a:lvl1pPr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5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4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521959" y="2689172"/>
            <a:ext cx="4131839" cy="62727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0" name="Segnaposto contenuto 5"/>
          <p:cNvSpPr>
            <a:spLocks noGrp="1"/>
          </p:cNvSpPr>
          <p:nvPr>
            <p:ph sz="quarter" idx="4"/>
          </p:nvPr>
        </p:nvSpPr>
        <p:spPr>
          <a:xfrm>
            <a:off x="5521959" y="3316446"/>
            <a:ext cx="4131839" cy="2737696"/>
          </a:xfrm>
        </p:spPr>
        <p:txBody>
          <a:bodyPr/>
          <a:lstStyle>
            <a:lvl1pPr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5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4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28772" r="47490" b="44281"/>
          <a:stretch/>
        </p:blipFill>
        <p:spPr>
          <a:xfrm>
            <a:off x="914401" y="592696"/>
            <a:ext cx="1327572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singola chi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 hasCustomPrompt="1"/>
          </p:nvPr>
        </p:nvSpPr>
        <p:spPr>
          <a:xfrm>
            <a:off x="860108" y="1499076"/>
            <a:ext cx="7057919" cy="1325563"/>
          </a:xfrm>
        </p:spPr>
        <p:txBody>
          <a:bodyPr anchor="t">
            <a:normAutofit/>
          </a:bodyPr>
          <a:lstStyle>
            <a:lvl1pPr>
              <a:defRPr sz="3300">
                <a:solidFill>
                  <a:srgbClr val="27436A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58993" r="22932" b="11298"/>
          <a:stretch/>
        </p:blipFill>
        <p:spPr>
          <a:xfrm>
            <a:off x="923925" y="603938"/>
            <a:ext cx="1307768" cy="403331"/>
          </a:xfrm>
          <a:prstGeom prst="rect">
            <a:avLst/>
          </a:prstGeom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860426" y="2824162"/>
            <a:ext cx="7057601" cy="2641917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Corpo del testo</a:t>
            </a:r>
          </a:p>
        </p:txBody>
      </p:sp>
      <p:sp>
        <p:nvSpPr>
          <p:cNvPr id="10" name="Segnaposto immagine 9"/>
          <p:cNvSpPr>
            <a:spLocks noGrp="1"/>
          </p:cNvSpPr>
          <p:nvPr>
            <p:ph type="pic" sz="quarter" idx="11"/>
          </p:nvPr>
        </p:nvSpPr>
        <p:spPr>
          <a:xfrm>
            <a:off x="8486987" y="0"/>
            <a:ext cx="3705012" cy="6858000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02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singola scuro">
    <p:bg>
      <p:bgPr>
        <a:gradFill>
          <a:gsLst>
            <a:gs pos="0">
              <a:srgbClr val="131D26"/>
            </a:gs>
            <a:gs pos="22000">
              <a:srgbClr val="192735"/>
            </a:gs>
            <a:gs pos="59000">
              <a:srgbClr val="1C2E41"/>
            </a:gs>
            <a:gs pos="100000">
              <a:srgbClr val="1E3247"/>
            </a:gs>
          </a:gsLst>
          <a:lin ang="202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 hasCustomPrompt="1"/>
          </p:nvPr>
        </p:nvSpPr>
        <p:spPr>
          <a:xfrm>
            <a:off x="860108" y="1499076"/>
            <a:ext cx="7057919" cy="1325563"/>
          </a:xfrm>
        </p:spPr>
        <p:txBody>
          <a:bodyPr anchor="t">
            <a:norm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7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860426" y="2824162"/>
            <a:ext cx="7057601" cy="2641917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Corpo del testo</a:t>
            </a:r>
          </a:p>
        </p:txBody>
      </p:sp>
      <p:sp>
        <p:nvSpPr>
          <p:cNvPr id="8" name="Segnaposto immagine 9"/>
          <p:cNvSpPr>
            <a:spLocks noGrp="1"/>
          </p:cNvSpPr>
          <p:nvPr>
            <p:ph type="pic" sz="quarter" idx="11"/>
          </p:nvPr>
        </p:nvSpPr>
        <p:spPr>
          <a:xfrm>
            <a:off x="8486987" y="0"/>
            <a:ext cx="3705012" cy="6858000"/>
          </a:xfrm>
        </p:spPr>
        <p:txBody>
          <a:bodyPr/>
          <a:lstStyle/>
          <a:p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28772" r="47490" b="44281"/>
          <a:stretch/>
        </p:blipFill>
        <p:spPr>
          <a:xfrm>
            <a:off x="914401" y="592696"/>
            <a:ext cx="1327572" cy="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B460-E713-424E-83E1-DC7FCFC252B1}" type="datetimeFigureOut">
              <a:rPr lang="it-IT" smtClean="0"/>
              <a:t>10/12/2022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49249-F8DB-4228-8AB9-9FF764C560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3" r:id="rId3"/>
    <p:sldLayoutId id="2147483661" r:id="rId4"/>
    <p:sldLayoutId id="2147483655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wordpress.org/themes/basics/theme-functions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ordpress.org/themes/basics/main-stylesheet-style-cs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wpengine.com/genesis-custom-blocks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qCV6zG_Kbc" TargetMode="External"/><Relationship Id="rId2" Type="http://schemas.openxmlformats.org/officeDocument/2006/relationships/hyperlink" Target="https://unsplash.com/photos/oAm-0bLRxW0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flexboxfroggy.com/#i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NodtnCsLdTE" TargetMode="External"/><Relationship Id="rId2" Type="http://schemas.openxmlformats.org/officeDocument/2006/relationships/hyperlink" Target="https://unsplash.com/photos/NTzc9BjMP0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unsplash.com/photos/yMSecCHsIBc" TargetMode="External"/><Relationship Id="rId4" Type="http://schemas.openxmlformats.org/officeDocument/2006/relationships/hyperlink" Target="https://unsplash.com/photos/PAcT-amBgr4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entroarnia.org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81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&amp; CONDITIONAL TAGS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6" y="2824162"/>
            <a:ext cx="4401671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lang="en-US" sz="1400" b="1" i="0" dirty="0" err="1"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endParaRPr lang="en-US" sz="1400" b="1" i="0" dirty="0">
              <a:solidFill>
                <a:srgbClr val="FF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sz="14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 </a:t>
            </a:r>
            <a:r>
              <a:rPr lang="en-US" sz="1400" i="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is_home</a:t>
            </a:r>
            <a:r>
              <a:rPr lang="en-US" sz="1400" i="0" dirty="0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:</a:t>
            </a:r>
          </a:p>
          <a:p>
            <a:pPr lvl="1"/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i="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'home’ );</a:t>
            </a:r>
          </a:p>
          <a:p>
            <a:pPr lvl="1"/>
            <a:endParaRPr lang="en-US" sz="1400" i="0" dirty="0">
              <a:solidFill>
                <a:srgbClr val="101517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sz="14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elseif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 </a:t>
            </a:r>
            <a:r>
              <a:rPr lang="en-US" sz="1400" i="0" dirty="0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is_404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) :</a:t>
            </a:r>
          </a:p>
          <a:p>
            <a:pPr lvl="1"/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i="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'404’ );</a:t>
            </a:r>
          </a:p>
          <a:p>
            <a:pPr lvl="1"/>
            <a:endParaRPr lang="en-US" sz="1400" i="0" dirty="0">
              <a:solidFill>
                <a:srgbClr val="101517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sz="14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else</a:t>
            </a:r>
            <a:r>
              <a:rPr lang="en-US" sz="1400" b="1" dirty="0">
                <a:solidFill>
                  <a:srgbClr val="10151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pPr lvl="1"/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i="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 lvl="1"/>
            <a:r>
              <a:rPr lang="en-US" sz="14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endif</a:t>
            </a:r>
            <a:r>
              <a:rPr lang="en-US" sz="1400" i="0" dirty="0">
                <a:solidFill>
                  <a:srgbClr val="10151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  <a:endParaRPr lang="it-IT" sz="1400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201E19A0-6436-98AF-B964-8E9358E6788C}"/>
              </a:ext>
            </a:extLst>
          </p:cNvPr>
          <p:cNvSpPr txBox="1">
            <a:spLocks/>
          </p:cNvSpPr>
          <p:nvPr/>
        </p:nvSpPr>
        <p:spPr>
          <a:xfrm>
            <a:off x="5262097" y="2824161"/>
            <a:ext cx="3648821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err="1"/>
              <a:t>Conditional</a:t>
            </a:r>
            <a:r>
              <a:rPr lang="it-IT" dirty="0"/>
              <a:t> tags: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is_home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is_single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is_page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is_page_template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is_category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has_excerpt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41850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HEADER.PHP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3565917" cy="3897725"/>
          </a:xfrm>
        </p:spPr>
        <p:txBody>
          <a:bodyPr>
            <a:normAutofit/>
          </a:bodyPr>
          <a:lstStyle/>
          <a:p>
            <a:pPr lvl="1"/>
            <a:endParaRPr lang="it-IT" sz="11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sz="1400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7" y="2824162"/>
            <a:ext cx="4874524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700" dirty="0" err="1">
                <a:solidFill>
                  <a:srgbClr val="27436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bloginfo</a:t>
            </a:r>
            <a:r>
              <a:rPr lang="it-IT" sz="1700" dirty="0">
                <a:solidFill>
                  <a:srgbClr val="27436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(): </a:t>
            </a:r>
            <a:r>
              <a:rPr lang="it-IT" sz="1700" dirty="0">
                <a:ea typeface="Source Code Pro" panose="020B0509030403020204" pitchFamily="49" charset="0"/>
              </a:rPr>
              <a:t>stampa alcune informazione sul sito.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‘name’ – Site </a:t>
            </a:r>
            <a:r>
              <a:rPr lang="it-IT" sz="1400" dirty="0" err="1">
                <a:ea typeface="Source Code Pro" panose="020B0509030403020204" pitchFamily="49" charset="0"/>
              </a:rPr>
              <a:t>title</a:t>
            </a:r>
            <a:r>
              <a:rPr lang="it-IT" sz="1400" dirty="0">
                <a:ea typeface="Source Code Pro" panose="020B0509030403020204" pitchFamily="49" charset="0"/>
              </a:rPr>
              <a:t> (set in Settings &gt; General)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‘</a:t>
            </a:r>
            <a:r>
              <a:rPr lang="it-IT" sz="1400" dirty="0" err="1">
                <a:ea typeface="Source Code Pro" panose="020B0509030403020204" pitchFamily="49" charset="0"/>
              </a:rPr>
              <a:t>description</a:t>
            </a:r>
            <a:r>
              <a:rPr lang="it-IT" sz="1400" dirty="0">
                <a:ea typeface="Source Code Pro" panose="020B0509030403020204" pitchFamily="49" charset="0"/>
              </a:rPr>
              <a:t>’ – Site </a:t>
            </a:r>
            <a:r>
              <a:rPr lang="it-IT" sz="1400" dirty="0" err="1">
                <a:ea typeface="Source Code Pro" panose="020B0509030403020204" pitchFamily="49" charset="0"/>
              </a:rPr>
              <a:t>tagline</a:t>
            </a:r>
            <a:r>
              <a:rPr lang="it-IT" sz="1400" dirty="0">
                <a:ea typeface="Source Code Pro" panose="020B0509030403020204" pitchFamily="49" charset="0"/>
              </a:rPr>
              <a:t> (set in Settings &gt; General)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‘</a:t>
            </a:r>
            <a:r>
              <a:rPr lang="it-IT" sz="1400" dirty="0" err="1">
                <a:ea typeface="Source Code Pro" panose="020B0509030403020204" pitchFamily="49" charset="0"/>
              </a:rPr>
              <a:t>admin_email</a:t>
            </a:r>
            <a:r>
              <a:rPr lang="it-IT" sz="1400" dirty="0">
                <a:ea typeface="Source Code Pro" panose="020B0509030403020204" pitchFamily="49" charset="0"/>
              </a:rPr>
              <a:t>’ – Admin email (set in Settings &gt; General)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‘</a:t>
            </a:r>
            <a:r>
              <a:rPr lang="it-IT" sz="1400" dirty="0" err="1">
                <a:ea typeface="Source Code Pro" panose="020B0509030403020204" pitchFamily="49" charset="0"/>
              </a:rPr>
              <a:t>charset</a:t>
            </a:r>
            <a:r>
              <a:rPr lang="it-IT" sz="1400" dirty="0">
                <a:ea typeface="Source Code Pro" panose="020B0509030403020204" pitchFamily="49" charset="0"/>
              </a:rPr>
              <a:t>’ – The "Encoding for pages and feeds" (set in Settings &gt; Reading)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‘</a:t>
            </a:r>
            <a:r>
              <a:rPr lang="it-IT" sz="1400" dirty="0" err="1">
                <a:ea typeface="Source Code Pro" panose="020B0509030403020204" pitchFamily="49" charset="0"/>
              </a:rPr>
              <a:t>version</a:t>
            </a:r>
            <a:r>
              <a:rPr lang="it-IT" sz="1400" dirty="0">
                <a:ea typeface="Source Code Pro" panose="020B0509030403020204" pitchFamily="49" charset="0"/>
              </a:rPr>
              <a:t>’ – The </a:t>
            </a:r>
            <a:r>
              <a:rPr lang="it-IT" sz="1400" dirty="0" err="1">
                <a:ea typeface="Source Code Pro" panose="020B0509030403020204" pitchFamily="49" charset="0"/>
              </a:rPr>
              <a:t>current</a:t>
            </a:r>
            <a:r>
              <a:rPr lang="it-IT" sz="1400" dirty="0">
                <a:ea typeface="Source Code Pro" panose="020B0509030403020204" pitchFamily="49" charset="0"/>
              </a:rPr>
              <a:t> WordPress </a:t>
            </a:r>
            <a:r>
              <a:rPr lang="it-IT" sz="1400" dirty="0" err="1">
                <a:ea typeface="Source Code Pro" panose="020B0509030403020204" pitchFamily="49" charset="0"/>
              </a:rPr>
              <a:t>version</a:t>
            </a:r>
            <a:endParaRPr lang="it-IT" sz="1400" dirty="0">
              <a:ea typeface="Source Code Pro" panose="020B0509030403020204" pitchFamily="49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7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wp_title</a:t>
            </a:r>
            <a:r>
              <a:rPr lang="it-IT" sz="17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(): </a:t>
            </a:r>
            <a:r>
              <a:rPr lang="it-IT" sz="1700" dirty="0">
                <a:ea typeface="Source Code Pro" panose="020B0509030403020204" pitchFamily="49" charset="0"/>
              </a:rPr>
              <a:t>stampa il nome della pagina.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7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wp_head</a:t>
            </a:r>
            <a:r>
              <a:rPr lang="it-IT" sz="17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(): </a:t>
            </a:r>
            <a:r>
              <a:rPr lang="it-IT" sz="1700" dirty="0">
                <a:ea typeface="Source Code Pro" panose="020B0509030403020204" pitchFamily="49" charset="0"/>
              </a:rPr>
              <a:t>carica gli script/stili.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7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body_class</a:t>
            </a:r>
            <a:r>
              <a:rPr lang="it-IT" sz="17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(): </a:t>
            </a:r>
            <a:r>
              <a:rPr lang="it-IT" sz="1700" dirty="0">
                <a:ea typeface="Source Code Pro" panose="020B0509030403020204" pitchFamily="49" charset="0"/>
              </a:rPr>
              <a:t>inserire le classi di WordPress nel body.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4F8F539-E5CF-2CD6-CFE6-148BF418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951" y="1092459"/>
            <a:ext cx="6457049" cy="41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TIPICA</a:t>
            </a:r>
            <a:br>
              <a:rPr lang="it-IT" dirty="0"/>
            </a:br>
            <a:r>
              <a:rPr lang="it-IT" dirty="0"/>
              <a:t>DI UNA PAGINA 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7" y="2824162"/>
            <a:ext cx="4327394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E5384E2-AB4A-FBFC-20CA-6EF901B784D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6096000" y="1466221"/>
            <a:ext cx="6604063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&lt;head&gt;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wp_head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&lt;body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body_class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wp_body_open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altLang="it-IT" sz="16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&lt;!-- BODY CONTENT HERE --&gt; </a:t>
            </a: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altLang="it-IT" sz="16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the_content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get_footer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wp_footer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&lt;/body&gt;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&lt;/html&gt; 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5F05AF02-C21D-D1BC-2CD6-C8AD5656D7CC}"/>
              </a:ext>
            </a:extLst>
          </p:cNvPr>
          <p:cNvSpPr txBox="1">
            <a:spLocks/>
          </p:cNvSpPr>
          <p:nvPr/>
        </p:nvSpPr>
        <p:spPr>
          <a:xfrm>
            <a:off x="1012827" y="2976562"/>
            <a:ext cx="4327394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ea typeface="Source Code Pro" panose="020B0509030403020204" pitchFamily="49" charset="0"/>
              </a:rPr>
              <a:t>Header.php</a:t>
            </a:r>
            <a:endParaRPr lang="it-IT" dirty="0">
              <a:ea typeface="Source Code Pro" panose="020B0509030403020204" pitchFamily="49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Loop di WordPress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ea typeface="Source Code Pro" panose="020B0509030403020204" pitchFamily="49" charset="0"/>
              </a:rPr>
              <a:t>Footer.php</a:t>
            </a:r>
            <a:endParaRPr lang="it-IT" dirty="0">
              <a:ea typeface="Source Code Pro" panose="020B0509030403020204" pitchFamily="49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i="1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89154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FUNCTIONS.PHP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4971207" cy="3707267"/>
          </a:xfrm>
        </p:spPr>
        <p:txBody>
          <a:bodyPr>
            <a:normAutofit/>
          </a:bodyPr>
          <a:lstStyle/>
          <a:p>
            <a:r>
              <a:rPr lang="it-IT" i="1" dirty="0"/>
              <a:t>Permettere di estendere le funzionalità di WordPress senza intaccare il CORE.</a:t>
            </a:r>
          </a:p>
          <a:p>
            <a:r>
              <a:rPr lang="it-IT" i="1" dirty="0"/>
              <a:t>Il miglior modo per inserire i file CSS e JS:</a:t>
            </a:r>
            <a:endParaRPr lang="it-IT" b="1" i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  <a:cs typeface="Cascadia Mono SemiBold" panose="020B0609020000020004" pitchFamily="49" charset="0"/>
              </a:rPr>
              <a:t>wp_enqueue_style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  <a:cs typeface="Cascadia Mono SemiBold" panose="020B0609020000020004" pitchFamily="49" charset="0"/>
              </a:rPr>
              <a:t>()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  <a:cs typeface="Cascadia Mono SemiBold" panose="020B0609020000020004" pitchFamily="49" charset="0"/>
              </a:rPr>
              <a:t>wp_enqueue_script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  <a:cs typeface="Cascadia Mono SemiBold" panose="020B0609020000020004" pitchFamily="49" charset="0"/>
              </a:rPr>
              <a:t>()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>
              <a:latin typeface="Source Code Pro" panose="020B0509030403020204" pitchFamily="49" charset="0"/>
              <a:ea typeface="Source Code Pro" panose="020B0509030403020204" pitchFamily="49" charset="0"/>
              <a:cs typeface="Cascadia Mono SemiBold" panose="020B0609020000020004" pitchFamily="49" charset="0"/>
            </a:endParaRPr>
          </a:p>
          <a:p>
            <a:r>
              <a:rPr lang="it-IT" sz="1800" i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https://developer.wordpress.org/themes/basics/theme-functions/</a:t>
            </a:r>
            <a:endParaRPr lang="it-IT" sz="1800" i="1" dirty="0">
              <a:solidFill>
                <a:schemeClr val="accent2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ascadia Mono SemiBold" panose="020B06090200000200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5DB2D51-0CEE-DCF2-CE9F-71472383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01" y="0"/>
            <a:ext cx="5566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FUNCTIONS.PHP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4448692" cy="3632479"/>
          </a:xfrm>
        </p:spPr>
        <p:txBody>
          <a:bodyPr>
            <a:normAutofit lnSpcReduction="10000"/>
          </a:bodyPr>
          <a:lstStyle/>
          <a:p>
            <a:pPr algn="l"/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wp_enqueue_style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$handle, $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$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deps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$ver, $media );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$handle</a:t>
            </a:r>
            <a:r>
              <a:rPr lang="it-IT" sz="1400" dirty="0">
                <a:ea typeface="Source Code Pro" panose="020B0509030403020204" pitchFamily="49" charset="0"/>
              </a:rPr>
              <a:t>: nome dello stile.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</a:t>
            </a:r>
            <a:r>
              <a:rPr lang="it-IT" sz="1400" b="1" dirty="0" err="1">
                <a:ea typeface="Source Code Pro" panose="020B0509030403020204" pitchFamily="49" charset="0"/>
              </a:rPr>
              <a:t>src</a:t>
            </a:r>
            <a:r>
              <a:rPr lang="it-IT" sz="1400" dirty="0">
                <a:ea typeface="Source Code Pro" panose="020B0509030403020204" pitchFamily="49" charset="0"/>
              </a:rPr>
              <a:t>: percorso del file.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</a:t>
            </a:r>
            <a:r>
              <a:rPr lang="it-IT" sz="1400" b="1" dirty="0" err="1">
                <a:ea typeface="Source Code Pro" panose="020B0509030403020204" pitchFamily="49" charset="0"/>
              </a:rPr>
              <a:t>deps</a:t>
            </a:r>
            <a:r>
              <a:rPr lang="it-IT" sz="1400" dirty="0">
                <a:ea typeface="Source Code Pro" panose="020B0509030403020204" pitchFamily="49" charset="0"/>
              </a:rPr>
              <a:t>: indipendenza da altri file.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$ver</a:t>
            </a:r>
            <a:r>
              <a:rPr lang="it-IT" sz="1400" dirty="0">
                <a:ea typeface="Source Code Pro" panose="020B0509030403020204" pitchFamily="49" charset="0"/>
              </a:rPr>
              <a:t>: setta il numero della versione.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$media</a:t>
            </a:r>
            <a:r>
              <a:rPr lang="it-IT" sz="1400" dirty="0">
                <a:ea typeface="Source Code Pro" panose="020B0509030403020204" pitchFamily="49" charset="0"/>
              </a:rPr>
              <a:t>: indica il supporto per il quale è definito lo stile (stampa, schermo, </a:t>
            </a:r>
            <a:r>
              <a:rPr lang="it-IT" sz="1400" dirty="0" err="1">
                <a:ea typeface="Source Code Pro" panose="020B0509030403020204" pitchFamily="49" charset="0"/>
              </a:rPr>
              <a:t>all</a:t>
            </a:r>
            <a:r>
              <a:rPr lang="it-IT" sz="1400" dirty="0">
                <a:ea typeface="Source Code Pro" panose="020B0509030403020204" pitchFamily="49" charset="0"/>
              </a:rPr>
              <a:t>)</a:t>
            </a:r>
          </a:p>
          <a:p>
            <a:pPr algn="l"/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it-IT" sz="1400" dirty="0"/>
              <a:t>TIPS: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get_template_directory_uri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get_stylesheet_uri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F1A6DF-17E3-24DA-5BB3-523A22F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01" y="0"/>
            <a:ext cx="5566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FUNCTIONS.PHP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30178"/>
            <a:ext cx="5156466" cy="3897725"/>
          </a:xfrm>
        </p:spPr>
        <p:txBody>
          <a:bodyPr>
            <a:normAutofit lnSpcReduction="10000"/>
          </a:bodyPr>
          <a:lstStyle/>
          <a:p>
            <a:pPr algn="l"/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wp_enqueue_script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$handle, $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$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deps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$ver, $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in_footer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);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$handle</a:t>
            </a:r>
            <a:r>
              <a:rPr lang="it-IT" sz="1400" dirty="0">
                <a:ea typeface="Source Code Pro" panose="020B0509030403020204" pitchFamily="49" charset="0"/>
              </a:rPr>
              <a:t>: nome dello stile.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</a:t>
            </a:r>
            <a:r>
              <a:rPr lang="it-IT" sz="1400" b="1" dirty="0" err="1">
                <a:ea typeface="Source Code Pro" panose="020B0509030403020204" pitchFamily="49" charset="0"/>
              </a:rPr>
              <a:t>src</a:t>
            </a:r>
            <a:r>
              <a:rPr lang="it-IT" sz="1400" dirty="0">
                <a:ea typeface="Source Code Pro" panose="020B0509030403020204" pitchFamily="49" charset="0"/>
              </a:rPr>
              <a:t>: percorso del file.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</a:t>
            </a:r>
            <a:r>
              <a:rPr lang="it-IT" sz="1400" b="1" dirty="0" err="1">
                <a:ea typeface="Source Code Pro" panose="020B0509030403020204" pitchFamily="49" charset="0"/>
              </a:rPr>
              <a:t>deps</a:t>
            </a:r>
            <a:r>
              <a:rPr lang="it-IT" sz="1400" dirty="0">
                <a:ea typeface="Source Code Pro" panose="020B0509030403020204" pitchFamily="49" charset="0"/>
              </a:rPr>
              <a:t>: indipendenza da altri file.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$ver</a:t>
            </a:r>
            <a:r>
              <a:rPr lang="it-IT" sz="1400" dirty="0">
                <a:ea typeface="Source Code Pro" panose="020B0509030403020204" pitchFamily="49" charset="0"/>
              </a:rPr>
              <a:t>: setta il numero della versione.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b="1" dirty="0">
                <a:ea typeface="Source Code Pro" panose="020B0509030403020204" pitchFamily="49" charset="0"/>
              </a:rPr>
              <a:t>$</a:t>
            </a:r>
            <a:r>
              <a:rPr lang="it-IT" sz="1400" b="1" dirty="0" err="1">
                <a:ea typeface="Source Code Pro" panose="020B0509030403020204" pitchFamily="49" charset="0"/>
              </a:rPr>
              <a:t>in_footer</a:t>
            </a:r>
            <a:r>
              <a:rPr lang="it-IT" sz="1400" dirty="0">
                <a:ea typeface="Source Code Pro" panose="020B0509030403020204" pitchFamily="49" charset="0"/>
              </a:rPr>
              <a:t>: permette di inserire lo script nel </a:t>
            </a:r>
            <a:r>
              <a:rPr lang="it-IT" sz="1400" dirty="0" err="1">
                <a:ea typeface="Source Code Pro" panose="020B0509030403020204" pitchFamily="49" charset="0"/>
              </a:rPr>
              <a:t>footer</a:t>
            </a:r>
            <a:r>
              <a:rPr lang="it-IT" sz="1400" dirty="0">
                <a:ea typeface="Source Code Pro" panose="020B0509030403020204" pitchFamily="49" charset="0"/>
              </a:rPr>
              <a:t>.</a:t>
            </a:r>
          </a:p>
          <a:p>
            <a:pPr algn="l"/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it-IT" sz="1400" dirty="0"/>
              <a:t>BEST PRATICS: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Usare un prefisso per le funzioni.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400" dirty="0">
                <a:ea typeface="Source Code Pro" panose="020B0509030403020204" pitchFamily="49" charset="0"/>
              </a:rPr>
              <a:t>Usare un IF per controllare se la funzione esiste già.</a:t>
            </a:r>
          </a:p>
          <a:p>
            <a:pPr lvl="1"/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( !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function_exists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( ‘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prefix_fun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) ) :</a:t>
            </a:r>
          </a:p>
          <a:p>
            <a:pPr lvl="1"/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1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prefix_fun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{ … } endif;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sz="11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sz="1400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F1A6DF-17E3-24DA-5BB3-523A22F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01" y="0"/>
            <a:ext cx="5566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0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STYLE.CSS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3565917" cy="3897725"/>
          </a:xfrm>
        </p:spPr>
        <p:txBody>
          <a:bodyPr>
            <a:normAutofit/>
          </a:bodyPr>
          <a:lstStyle/>
          <a:p>
            <a:pPr lvl="1"/>
            <a:endParaRPr lang="it-IT" sz="11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sz="1400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FA04F6-2B9D-01FC-AA08-1FEBDEAC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52" y="0"/>
            <a:ext cx="6490048" cy="6858000"/>
          </a:xfrm>
          <a:prstGeom prst="rect">
            <a:avLst/>
          </a:prstGeom>
        </p:spPr>
      </p:pic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6" y="2824162"/>
            <a:ext cx="4280741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Si deve trovare nella </a:t>
            </a:r>
            <a:r>
              <a:rPr lang="it-IT" b="1" dirty="0">
                <a:ea typeface="Source Code Pro" panose="020B0509030403020204" pitchFamily="49" charset="0"/>
              </a:rPr>
              <a:t>root</a:t>
            </a:r>
            <a:r>
              <a:rPr lang="it-IT" dirty="0">
                <a:ea typeface="Source Code Pro" panose="020B0509030403020204" pitchFamily="49" charset="0"/>
              </a:rPr>
              <a:t> del tema.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WordPress usa i commenti nell’intestazione per visualizzare le informazioni sul tema.</a:t>
            </a:r>
          </a:p>
          <a:p>
            <a:endParaRPr lang="it-IT" i="1" dirty="0"/>
          </a:p>
          <a:p>
            <a:r>
              <a:rPr lang="it-IT" sz="1600" i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https://developer.wordpress.org/themes/basics/main-stylesheet-style-css/</a:t>
            </a:r>
            <a:endParaRPr lang="it-IT" sz="1600" i="1" dirty="0">
              <a:solidFill>
                <a:schemeClr val="accent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17664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MANO AL CODICE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Creare i seguenti file: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header.php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footer.php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index.php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style.css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function.php</a:t>
            </a:r>
            <a:endParaRPr lang="it-IT" dirty="0"/>
          </a:p>
          <a:p>
            <a:endParaRPr lang="it-IT" i="1" dirty="0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EDB4F83-FCBB-FD32-2053-C1AFDC9A24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9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610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MODULO 2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CREAZIONE DI BLOCCHI CUSTOM</a:t>
            </a:r>
          </a:p>
        </p:txBody>
      </p:sp>
    </p:spTree>
    <p:extLst>
      <p:ext uri="{BB962C8B-B14F-4D97-AF65-F5344CB8AC3E}">
        <p14:creationId xmlns:p14="http://schemas.microsoft.com/office/powerpoint/2010/main" val="38621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PERCHÈ UTILIZZARE UN PLUGIN?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>
          <a:xfrm>
            <a:off x="839788" y="2689172"/>
            <a:ext cx="4969341" cy="627274"/>
          </a:xfrm>
        </p:spPr>
        <p:txBody>
          <a:bodyPr>
            <a:normAutofit/>
          </a:bodyPr>
          <a:lstStyle/>
          <a:p>
            <a:r>
              <a:rPr lang="it-IT" dirty="0"/>
              <a:t>E perché usare proprio Genesis Custom </a:t>
            </a:r>
            <a:r>
              <a:rPr lang="it-IT" dirty="0" err="1"/>
              <a:t>Blocks</a:t>
            </a:r>
            <a:r>
              <a:rPr lang="it-IT" dirty="0"/>
              <a:t>?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È possibile creare blocchi in maniera semplice.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La configurazione è molto più semplice rispetto a quella nativa di WordPress (5.9+).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Potremmo esportarli facilmente su altri temi.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Useremo la versione gratuita.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028" name="Picture 4" descr="Genesis Custom Blocks - StudioPress">
            <a:extLst>
              <a:ext uri="{FF2B5EF4-FFF2-40B4-BE49-F238E27FC236}">
                <a16:creationId xmlns:a16="http://schemas.microsoft.com/office/drawing/2014/main" id="{FC5FA6C3-C31F-462E-19E8-ED87A4AE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8" y="2824639"/>
            <a:ext cx="535581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MODULO 1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PANORAMICA SU WORDPRESS</a:t>
            </a:r>
          </a:p>
        </p:txBody>
      </p:sp>
    </p:spTree>
    <p:extLst>
      <p:ext uri="{BB962C8B-B14F-4D97-AF65-F5344CB8AC3E}">
        <p14:creationId xmlns:p14="http://schemas.microsoft.com/office/powerpoint/2010/main" val="119316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BLOCK BUILDER VS PHP TEMPLATE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>
          <a:xfrm>
            <a:off x="839788" y="2689172"/>
            <a:ext cx="4969341" cy="627274"/>
          </a:xfrm>
        </p:spPr>
        <p:txBody>
          <a:bodyPr>
            <a:normAutofit/>
          </a:bodyPr>
          <a:lstStyle/>
          <a:p>
            <a:r>
              <a:rPr lang="it-IT" dirty="0"/>
              <a:t>E perché usare proprio il PHP template?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Si lavora molto più velocemente.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È possibile esportare i blocchi senza acquistare la versione PRO.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Ma non è più bello scrivere il codice anziché usare il builder?</a:t>
            </a:r>
          </a:p>
          <a:p>
            <a:pPr marL="0" indent="0">
              <a:buClr>
                <a:schemeClr val="tx1"/>
              </a:buClr>
              <a:buNone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028" name="Picture 4" descr="Genesis Custom Blocks - StudioPress">
            <a:extLst>
              <a:ext uri="{FF2B5EF4-FFF2-40B4-BE49-F238E27FC236}">
                <a16:creationId xmlns:a16="http://schemas.microsoft.com/office/drawing/2014/main" id="{FC5FA6C3-C31F-462E-19E8-ED87A4AE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8" y="2824639"/>
            <a:ext cx="535581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0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creenshot of field location options in the inspector.">
            <a:extLst>
              <a:ext uri="{FF2B5EF4-FFF2-40B4-BE49-F238E27FC236}">
                <a16:creationId xmlns:a16="http://schemas.microsoft.com/office/drawing/2014/main" id="{977EBC23-D3C7-5379-1D87-FA556A67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00" y="408000"/>
            <a:ext cx="6605457" cy="3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235893" cy="1325563"/>
          </a:xfrm>
        </p:spPr>
        <p:txBody>
          <a:bodyPr/>
          <a:lstStyle/>
          <a:p>
            <a:r>
              <a:rPr lang="it-IT" dirty="0"/>
              <a:t>BLOCK BUILDER</a:t>
            </a:r>
          </a:p>
        </p:txBody>
      </p:sp>
      <p:pic>
        <p:nvPicPr>
          <p:cNvPr id="1026" name="Picture 2" descr="Screenshot of undo/redo options.">
            <a:extLst>
              <a:ext uri="{FF2B5EF4-FFF2-40B4-BE49-F238E27FC236}">
                <a16:creationId xmlns:a16="http://schemas.microsoft.com/office/drawing/2014/main" id="{4963D00C-1FB0-7CAE-A3C5-04BDA262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6" y="2407129"/>
            <a:ext cx="7119205" cy="3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3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235893" cy="1325563"/>
          </a:xfrm>
        </p:spPr>
        <p:txBody>
          <a:bodyPr/>
          <a:lstStyle/>
          <a:p>
            <a:r>
              <a:rPr lang="it-IT" dirty="0"/>
              <a:t>PHP TEMPLATE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4"/>
          </p:nvPr>
        </p:nvSpPr>
        <p:spPr>
          <a:xfrm>
            <a:off x="860107" y="2982149"/>
            <a:ext cx="3156081" cy="303316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it-IT" sz="2000" dirty="0"/>
              <a:t>Inserimento del file </a:t>
            </a:r>
            <a:r>
              <a:rPr lang="it-IT" sz="2000" i="1" dirty="0"/>
              <a:t>actions-create-</a:t>
            </a:r>
            <a:r>
              <a:rPr lang="it-IT" sz="2000" i="1" dirty="0" err="1"/>
              <a:t>blocks.php</a:t>
            </a:r>
            <a:r>
              <a:rPr lang="it-IT" sz="2000" i="1" dirty="0"/>
              <a:t> </a:t>
            </a:r>
            <a:r>
              <a:rPr lang="it-IT" sz="2000" dirty="0"/>
              <a:t>nelle dipendenze.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2000" dirty="0"/>
              <a:t>Dichiarazione del blocco nel file </a:t>
            </a:r>
            <a:r>
              <a:rPr lang="it-IT" sz="2000" i="1" dirty="0"/>
              <a:t>actions-create-</a:t>
            </a:r>
            <a:r>
              <a:rPr lang="it-IT" sz="2000" i="1" dirty="0" err="1"/>
              <a:t>blocks.php</a:t>
            </a:r>
            <a:endParaRPr lang="it-IT" sz="2000" i="1" dirty="0"/>
          </a:p>
          <a:p>
            <a:pPr>
              <a:buFont typeface="Courier New" panose="02070309020205020404" pitchFamily="49" charset="0"/>
              <a:buChar char="o"/>
            </a:pPr>
            <a:r>
              <a:rPr lang="it-IT" sz="2000" dirty="0"/>
              <a:t>Creazione del template del blocco in un file </a:t>
            </a:r>
            <a:r>
              <a:rPr lang="it-IT" sz="2000" i="1" dirty="0" err="1"/>
              <a:t>block-prefix-name.php</a:t>
            </a:r>
            <a:endParaRPr lang="it-IT" sz="2000" i="1" dirty="0"/>
          </a:p>
          <a:p>
            <a:pP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2F6B253-AC0A-A03C-7D32-C4FD5055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77" y="842682"/>
            <a:ext cx="7951623" cy="51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8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DI SUPPORTO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7" y="2824162"/>
            <a:ext cx="4904647" cy="3468688"/>
          </a:xfrm>
        </p:spPr>
        <p:txBody>
          <a:bodyPr>
            <a:normAutofit/>
          </a:bodyPr>
          <a:lstStyle/>
          <a:p>
            <a:pPr algn="l"/>
            <a:r>
              <a:rPr lang="it-IT" sz="1800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block_field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$name, $</a:t>
            </a:r>
            <a:r>
              <a:rPr lang="it-IT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echo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it-IT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)</a:t>
            </a:r>
          </a:p>
          <a:p>
            <a:pPr algn="l"/>
            <a:r>
              <a:rPr lang="it-IT" sz="1800" dirty="0"/>
              <a:t>Stampa il valore di un campo creato con Genesis Custom Block.</a:t>
            </a:r>
          </a:p>
          <a:p>
            <a:pPr algn="l"/>
            <a:r>
              <a:rPr lang="it-IT" sz="1800" dirty="0"/>
              <a:t>Accetta due parametri in ingresso: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800" b="1" dirty="0"/>
              <a:t>$name</a:t>
            </a:r>
            <a:r>
              <a:rPr lang="it-IT" sz="1800" dirty="0"/>
              <a:t>: il nome del campo (obbligatorio).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800" b="1" dirty="0"/>
              <a:t>$</a:t>
            </a:r>
            <a:r>
              <a:rPr lang="it-IT" sz="1800" b="1" dirty="0" err="1"/>
              <a:t>echo</a:t>
            </a:r>
            <a:r>
              <a:rPr lang="it-IT" sz="1800" dirty="0"/>
              <a:t>: se il valore ritornato deve essere formattato oppure soltanto restituito come variabile (opzionale).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</p:txBody>
      </p: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DBF5A43E-098F-14D0-8B9A-B726B86FAE86}"/>
              </a:ext>
            </a:extLst>
          </p:cNvPr>
          <p:cNvSpPr txBox="1">
            <a:spLocks/>
          </p:cNvSpPr>
          <p:nvPr/>
        </p:nvSpPr>
        <p:spPr>
          <a:xfrm>
            <a:off x="6426928" y="2824162"/>
            <a:ext cx="4565013" cy="346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block_value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$name )</a:t>
            </a:r>
          </a:p>
          <a:p>
            <a:pPr algn="l"/>
            <a:r>
              <a:rPr lang="it-IT" sz="1800" dirty="0"/>
              <a:t>Restituisce il valore di un campo senza nessun output.</a:t>
            </a:r>
          </a:p>
          <a:p>
            <a:pPr algn="l"/>
            <a:r>
              <a:rPr lang="it-IT" sz="1800" dirty="0"/>
              <a:t>Accetta un solo parametro in ingresso: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1800" b="1" dirty="0"/>
              <a:t>$name</a:t>
            </a:r>
            <a:r>
              <a:rPr lang="it-IT" sz="1800" dirty="0"/>
              <a:t>: il nome del campo (obbligatorio).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8F19FD-AE26-38DC-FEC7-9FC7DC22E6B2}"/>
              </a:ext>
            </a:extLst>
          </p:cNvPr>
          <p:cNvSpPr txBox="1"/>
          <p:nvPr/>
        </p:nvSpPr>
        <p:spPr>
          <a:xfrm>
            <a:off x="860108" y="5991497"/>
            <a:ext cx="748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Documentazione: </a:t>
            </a:r>
            <a:r>
              <a:rPr lang="it-IT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https://developer.wpengine.com/genesis-custom-blocks/</a:t>
            </a:r>
            <a:endParaRPr lang="it-IT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2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MANO AL CODICE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Creare un blocco di esempio: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Installare il plugin Genesis Custom </a:t>
            </a:r>
            <a:r>
              <a:rPr lang="it-IT" dirty="0" err="1"/>
              <a:t>Blocks</a:t>
            </a:r>
            <a:r>
              <a:rPr lang="it-IT" dirty="0"/>
              <a:t>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/>
              <a:t>Creare il file </a:t>
            </a:r>
            <a:r>
              <a:rPr lang="it-IT" i="1" dirty="0"/>
              <a:t>actions-create-</a:t>
            </a:r>
            <a:r>
              <a:rPr lang="it-IT" i="1" dirty="0" err="1"/>
              <a:t>blocks.php</a:t>
            </a:r>
            <a:r>
              <a:rPr lang="it-IT" i="1" dirty="0"/>
              <a:t> </a:t>
            </a:r>
            <a:r>
              <a:rPr lang="it-IT" dirty="0"/>
              <a:t>all’interno della cartella </a:t>
            </a:r>
            <a:r>
              <a:rPr lang="it-IT" i="1" dirty="0" err="1"/>
              <a:t>blocks</a:t>
            </a:r>
            <a:r>
              <a:rPr lang="it-IT" i="1" dirty="0"/>
              <a:t>.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Aggiugere</a:t>
            </a:r>
            <a:r>
              <a:rPr lang="it-IT" dirty="0"/>
              <a:t> </a:t>
            </a:r>
            <a:r>
              <a:rPr lang="it-IT" i="1" dirty="0"/>
              <a:t>actions-create-</a:t>
            </a:r>
            <a:r>
              <a:rPr lang="it-IT" i="1" dirty="0" err="1"/>
              <a:t>blocks.php</a:t>
            </a:r>
            <a:r>
              <a:rPr lang="it-IT" i="1" dirty="0"/>
              <a:t> </a:t>
            </a:r>
            <a:r>
              <a:rPr lang="it-IT" dirty="0"/>
              <a:t>come dipendenza nel file </a:t>
            </a:r>
            <a:r>
              <a:rPr lang="it-IT" i="1" dirty="0" err="1"/>
              <a:t>function.php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Creare un blocco con campi: titolo, descrizione e immagine.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EDB4F83-FCBB-FD32-2053-C1AFDC9A24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9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2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860109" y="1499076"/>
            <a:ext cx="4878522" cy="1325563"/>
          </a:xfrm>
        </p:spPr>
        <p:txBody>
          <a:bodyPr/>
          <a:lstStyle/>
          <a:p>
            <a:r>
              <a:rPr lang="it-IT" dirty="0"/>
              <a:t>LAVORO DI FINE MODULO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4878523" cy="36789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dirty="0"/>
              <a:t>Replicare il design accanto utilizzando le seguenti informazioni: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/>
              <a:t>Fonts: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100" dirty="0" err="1">
                <a:solidFill>
                  <a:schemeClr val="bg1"/>
                </a:solidFill>
              </a:rPr>
              <a:t>Averia</a:t>
            </a:r>
            <a:r>
              <a:rPr lang="it-IT" sz="2100" dirty="0">
                <a:solidFill>
                  <a:schemeClr val="bg1"/>
                </a:solidFill>
              </a:rPr>
              <a:t> Serif Libre: </a:t>
            </a:r>
            <a:r>
              <a:rPr lang="it-IT" sz="2100" dirty="0" err="1">
                <a:solidFill>
                  <a:schemeClr val="bg1"/>
                </a:solidFill>
              </a:rPr>
              <a:t>bold</a:t>
            </a:r>
            <a:r>
              <a:rPr lang="it-IT" sz="2100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100" dirty="0">
                <a:solidFill>
                  <a:schemeClr val="bg1"/>
                </a:solidFill>
              </a:rPr>
              <a:t>Montserrat: semi-</a:t>
            </a:r>
            <a:r>
              <a:rPr lang="it-IT" sz="2100" dirty="0" err="1">
                <a:solidFill>
                  <a:schemeClr val="bg1"/>
                </a:solidFill>
              </a:rPr>
              <a:t>bold</a:t>
            </a:r>
            <a:r>
              <a:rPr lang="it-IT" sz="2100" dirty="0">
                <a:solidFill>
                  <a:schemeClr val="bg1"/>
                </a:solidFill>
              </a:rPr>
              <a:t>, regular.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/>
              <a:t>Immagini: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Colore di sfondo: #1C2F42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algn="l"/>
            <a:r>
              <a:rPr lang="it-IT" b="1" dirty="0"/>
              <a:t>BONUS</a:t>
            </a:r>
            <a:r>
              <a:rPr lang="it-IT" dirty="0"/>
              <a:t>: assegnare un’icona diversa nella fase configurazione del blocco.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898824-8088-630E-6632-B51606BED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7342" y="354874"/>
            <a:ext cx="4144232" cy="61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MODULO 3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FLEXBOX </a:t>
            </a:r>
            <a:r>
              <a:rPr lang="it-IT" sz="1800" dirty="0"/>
              <a:t>VS</a:t>
            </a:r>
            <a:r>
              <a:rPr lang="it-IT" dirty="0"/>
              <a:t> GRID</a:t>
            </a:r>
          </a:p>
        </p:txBody>
      </p:sp>
    </p:spTree>
    <p:extLst>
      <p:ext uri="{BB962C8B-B14F-4D97-AF65-F5344CB8AC3E}">
        <p14:creationId xmlns:p14="http://schemas.microsoft.com/office/powerpoint/2010/main" val="419553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QUALE UTILIZZARE?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>
          <a:xfrm>
            <a:off x="839788" y="2689172"/>
            <a:ext cx="4969341" cy="627274"/>
          </a:xfrm>
        </p:spPr>
        <p:txBody>
          <a:bodyPr>
            <a:normAutofit/>
          </a:bodyPr>
          <a:lstStyle/>
          <a:p>
            <a:r>
              <a:rPr lang="it-IT" dirty="0"/>
              <a:t>E perché usare proprio entrambi?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b="1" dirty="0"/>
              <a:t>Flexbox</a:t>
            </a:r>
            <a:r>
              <a:rPr lang="it-IT" sz="2000" dirty="0"/>
              <a:t>: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Si basa sul contenuto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È pensato per design monodimensionali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Esempio: </a:t>
            </a:r>
            <a:r>
              <a:rPr lang="it-IT" sz="1800" dirty="0" err="1"/>
              <a:t>Navbar</a:t>
            </a:r>
            <a:endParaRPr lang="it-IT" sz="1800" dirty="0"/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sz="18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b="1" dirty="0" err="1"/>
              <a:t>Grid</a:t>
            </a:r>
            <a:r>
              <a:rPr lang="it-IT" sz="2000" dirty="0"/>
              <a:t>: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Si basa sul layout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È pensato per design multidimensionali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1800" dirty="0"/>
              <a:t>Esempio: Griglia </a:t>
            </a:r>
            <a:r>
              <a:rPr lang="it-IT" sz="1800" dirty="0" err="1"/>
              <a:t>Masonry</a:t>
            </a:r>
            <a:endParaRPr lang="it-IT" sz="18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C5E495-08B0-BA78-F781-B020E319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968" y="2689172"/>
            <a:ext cx="5171032" cy="25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85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FLEXBOX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900691" y="2146565"/>
            <a:ext cx="5547450" cy="456103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sz="1800" dirty="0"/>
              <a:t>Proprietà per il container: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display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</a:t>
            </a:r>
            <a:endParaRPr lang="it-IT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flex-direction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row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| column | 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row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-reverse | column-reverse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flex-wrap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no-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wrap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| 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wrap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| 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wrape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-reverse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</a:t>
            </a:r>
            <a:r>
              <a:rPr lang="it-IT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-flow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flex-direction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&lt;</a:t>
            </a:r>
            <a:r>
              <a:rPr lang="it-IT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flex-wrap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justify-content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flex-start | flex-end | center | space-between | space-around | space-evenly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align-items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stretch | flex-start | flex-end | center | baseline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gap, row-gap, column-gap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align-content: </a:t>
            </a: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flex-start | flex-end | center | space-between | space-around | space-evenly | stretch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111563B-0ADE-49FA-CD8F-B00B2708B4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BEB1695-8903-2EA7-2E57-1150443CF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7344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97426CA-18D7-4F1B-BBD2-47FA266F8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799" y="1818055"/>
            <a:ext cx="1729704" cy="687604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4457206-284B-B4AB-9509-7470BA1BAB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541" y="306040"/>
            <a:ext cx="1940086" cy="890856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E67516B-0473-4B04-56A2-CABE55742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6718" y="335773"/>
            <a:ext cx="1711841" cy="890856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E6289B28-D3B3-AAB7-C45F-B490EA1897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0541" y="1198579"/>
            <a:ext cx="1792495" cy="2999685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4EC6F99A-63AA-D695-6EA5-9887B63EEE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6718" y="1248266"/>
            <a:ext cx="1758823" cy="2333134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EE8A1EA7-5E42-1368-179C-115B2496A0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0541" y="4426339"/>
            <a:ext cx="1792036" cy="219433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8002326D-84B1-98B4-C327-638972262C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6718" y="4072256"/>
            <a:ext cx="1886288" cy="25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3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FLEXBOX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900691" y="2146565"/>
            <a:ext cx="5547450" cy="4561039"/>
          </a:xfrm>
        </p:spPr>
        <p:txBody>
          <a:bodyPr>
            <a:normAutofit/>
          </a:bodyPr>
          <a:lstStyle/>
          <a:p>
            <a:pPr algn="l"/>
            <a:r>
              <a:rPr lang="it-IT" sz="1800" dirty="0"/>
              <a:t>Proprietà per gli items: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5; </a:t>
            </a:r>
            <a:r>
              <a:rPr lang="it-IT" sz="15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/* default 0 */</a:t>
            </a:r>
            <a:endParaRPr lang="it-IT" sz="1800" dirty="0">
              <a:solidFill>
                <a:schemeClr val="tx1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flex-grow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2; </a:t>
            </a:r>
            <a:r>
              <a:rPr lang="it-IT" sz="15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/* default 0 */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flex-shrink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3; </a:t>
            </a:r>
            <a:r>
              <a:rPr lang="it-IT" sz="15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/* default 1 */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flex-basis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5% </a:t>
            </a:r>
            <a:r>
              <a:rPr lang="it-IT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| auto; </a:t>
            </a:r>
            <a:r>
              <a:rPr lang="it-IT" sz="15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/* default auto */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6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flex</a:t>
            </a:r>
            <a:r>
              <a:rPr lang="it-IT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none | &lt;flex-grow&gt; &lt;flex-shrink&gt; &lt;flex-basis&gt;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align-self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auto | flex-start | flex-end | center | baseline | stretch;</a:t>
            </a:r>
            <a:endParaRPr lang="it-IT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111563B-0ADE-49FA-CD8F-B00B2708B4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BEB1695-8903-2EA7-2E57-1150443CF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7344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8D97B7C-41AC-D9EA-8F26-1AEC3827F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930" y="1822820"/>
            <a:ext cx="1628794" cy="647489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637DB89-239D-4E94-6939-33304C689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55" y="781677"/>
            <a:ext cx="2508303" cy="22779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DC13C94-AF0A-9FD4-839A-95D4A3BFC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3055" y="3502095"/>
            <a:ext cx="2832313" cy="1329453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225004A-20A8-CDCF-2545-A0301CFEE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3638" y="5274017"/>
            <a:ext cx="2508303" cy="14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7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CREARE UN TEMA WORDPRESS?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E perché usare proprio WordPress?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WordPress è una piattaforma software per la gestione dei contenuti online installata su un web server.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Essendo molto veloce ed intuitivo, WordPress è il CMS più utilizzato per la creazione di siti vetrina, blog ed e-commerce.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Un CMS (Content Management System) non è altro che un software lato server che, tramite un database, permette l’archiviazione di contenuti.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60CB3-0588-847D-1E8A-5C9EF8690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75" y="2824639"/>
            <a:ext cx="2950029" cy="29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MANO AL CODICE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Completare tutti i livelli di </a:t>
            </a:r>
            <a:r>
              <a:rPr lang="it-IT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 Froggy</a:t>
            </a:r>
            <a:endParaRPr lang="it-IT" dirty="0">
              <a:solidFill>
                <a:schemeClr val="accent2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Utilizzare </a:t>
            </a:r>
            <a:r>
              <a:rPr lang="it-IT" dirty="0" err="1"/>
              <a:t>flexbox</a:t>
            </a:r>
            <a:r>
              <a:rPr lang="it-IT" dirty="0"/>
              <a:t> per l’esercizio del modulo precedente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EDB4F83-FCBB-FD32-2053-C1AFDC9A24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9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236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900691" y="2146565"/>
            <a:ext cx="5429164" cy="4048047"/>
          </a:xfrm>
        </p:spPr>
        <p:txBody>
          <a:bodyPr>
            <a:normAutofit/>
          </a:bodyPr>
          <a:lstStyle/>
          <a:p>
            <a:pPr algn="l"/>
            <a:r>
              <a:rPr lang="it-IT" sz="1400" dirty="0"/>
              <a:t>Proprietà per il container: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display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grid</a:t>
            </a:r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grid</a:t>
            </a:r>
            <a:r>
              <a:rPr lang="it-IT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-template-</a:t>
            </a:r>
            <a:r>
              <a:rPr lang="it-IT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rows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1fr 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1fr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1fr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| px | rem | %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grid</a:t>
            </a:r>
            <a:r>
              <a:rPr lang="it-IT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-template-</a:t>
            </a:r>
            <a:r>
              <a:rPr lang="it-IT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columns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it-IT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repeat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(3, 1fr)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gap, row-gap, column-gap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grid-template-areas: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“grid-item-1  </a:t>
            </a:r>
            <a:r>
              <a:rPr lang="en-US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grid-item-1</a:t>
            </a:r>
            <a:r>
              <a:rPr lang="en-US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grid-item-2”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“grid-item-3  grid-item-4  </a:t>
            </a:r>
            <a:r>
              <a:rPr lang="en-US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grid-item-4</a:t>
            </a:r>
            <a:r>
              <a:rPr lang="en-US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”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“grid-item-3  grid-item-5  grid-item-6”</a:t>
            </a:r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400" i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111563B-0ADE-49FA-CD8F-B00B2708B4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BEB1695-8903-2EA7-2E57-1150443CF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7344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0C1A0A83-AECD-90DC-6948-207D78E1C89E}"/>
              </a:ext>
            </a:extLst>
          </p:cNvPr>
          <p:cNvSpPr txBox="1">
            <a:spLocks/>
          </p:cNvSpPr>
          <p:nvPr/>
        </p:nvSpPr>
        <p:spPr>
          <a:xfrm>
            <a:off x="7047725" y="2146565"/>
            <a:ext cx="5195309" cy="93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400" dirty="0"/>
              <a:t>Proprietà per gli items: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grid</a:t>
            </a:r>
            <a:r>
              <a:rPr lang="it-IT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-area</a:t>
            </a:r>
            <a:r>
              <a:rPr lang="it-IT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name [es. grid-item-1]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400" i="1" dirty="0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E7941BE-1F38-F808-BF7B-A3B3C5D6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9285" y="3472128"/>
            <a:ext cx="2861628" cy="25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7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MANO AL CODICE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3"/>
            <a:ext cx="7057601" cy="604838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Replicare la griglia vista precedentemente.</a:t>
            </a:r>
            <a:endParaRPr lang="it-IT" dirty="0">
              <a:solidFill>
                <a:schemeClr val="accent2"/>
              </a:solidFill>
            </a:endParaRP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EDB4F83-FCBB-FD32-2053-C1AFDC9A24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9483"/>
          <a:stretch>
            <a:fillRect/>
          </a:stretch>
        </p:blipFill>
        <p:spPr/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2DE8A486-7BC2-45C1-1CCC-79F6BF1A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108" y="3673352"/>
            <a:ext cx="2861628" cy="25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6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860109" y="1499076"/>
            <a:ext cx="4878522" cy="1325563"/>
          </a:xfrm>
        </p:spPr>
        <p:txBody>
          <a:bodyPr/>
          <a:lstStyle/>
          <a:p>
            <a:r>
              <a:rPr lang="it-IT" dirty="0"/>
              <a:t>LAVORO DI FINE MODULO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7" y="2824162"/>
            <a:ext cx="4192422" cy="367896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dirty="0"/>
              <a:t>Replicare il design accanto utilizzando le seguenti informazioni: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/>
              <a:t>Font: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100" dirty="0">
                <a:solidFill>
                  <a:schemeClr val="bg1"/>
                </a:solidFill>
              </a:rPr>
              <a:t>Open Sans: </a:t>
            </a:r>
            <a:r>
              <a:rPr lang="it-IT" sz="2100" dirty="0" err="1">
                <a:solidFill>
                  <a:schemeClr val="bg1"/>
                </a:solidFill>
              </a:rPr>
              <a:t>bold</a:t>
            </a:r>
            <a:r>
              <a:rPr lang="it-IT" sz="2100" dirty="0">
                <a:solidFill>
                  <a:schemeClr val="bg1"/>
                </a:solidFill>
              </a:rPr>
              <a:t>, medium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Immagini: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Colore di sfondo: #15151F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algn="l"/>
            <a:r>
              <a:rPr lang="it-IT" b="1" dirty="0"/>
              <a:t>BONUS</a:t>
            </a:r>
            <a:r>
              <a:rPr lang="it-IT" dirty="0"/>
              <a:t>: aggiungere un’animazione all’</a:t>
            </a:r>
            <a:r>
              <a:rPr lang="it-IT" dirty="0" err="1"/>
              <a:t>hover</a:t>
            </a:r>
            <a:r>
              <a:rPr lang="it-IT" dirty="0"/>
              <a:t> degli elementi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5" name="Immagine 4" descr="Immagine che contiene testo, gatto, screenshot, diverso&#10;&#10;Descrizione generata automaticamente">
            <a:extLst>
              <a:ext uri="{FF2B5EF4-FFF2-40B4-BE49-F238E27FC236}">
                <a16:creationId xmlns:a16="http://schemas.microsoft.com/office/drawing/2014/main" id="{19F869DC-52BA-2CCF-4EA9-1D2B1EDB38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83" y="1424259"/>
            <a:ext cx="6752441" cy="50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53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MODULO 4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ANALISI &amp; CODING</a:t>
            </a:r>
          </a:p>
          <a:p>
            <a:r>
              <a:rPr lang="it-IT" dirty="0"/>
              <a:t> DEL MOCKUP</a:t>
            </a:r>
          </a:p>
        </p:txBody>
      </p:sp>
    </p:spTree>
    <p:extLst>
      <p:ext uri="{BB962C8B-B14F-4D97-AF65-F5344CB8AC3E}">
        <p14:creationId xmlns:p14="http://schemas.microsoft.com/office/powerpoint/2010/main" val="4140387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ANALISI DEL MOCKUP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Quanti blocchi dobbiamo utilizzare?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Ci sono blocchi che hanno variazioni?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Link: </a:t>
            </a:r>
            <a:r>
              <a:rPr lang="it-IT" sz="20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https://centroarnia.org/</a:t>
            </a:r>
            <a:endParaRPr lang="it-IT" sz="20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764D59-4672-DCFC-78A6-2382AD87B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6" y="0"/>
            <a:ext cx="135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9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ANALISI DEL MOCKUP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it-IT" sz="2000" dirty="0"/>
              <a:t>Possibili blocchi: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Header</a:t>
            </a:r>
            <a:endParaRPr lang="it-IT" sz="20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Focuses</a:t>
            </a:r>
            <a:endParaRPr lang="it-IT" sz="20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Hero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Panel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Cards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D2F544-DB55-A2C0-ADBA-9F4D56EFDC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24" y="0"/>
            <a:ext cx="3754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24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ANALISI DEL MOCKUP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it-IT" sz="2000" dirty="0"/>
              <a:t>Possibili blocchi: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Grid</a:t>
            </a:r>
            <a:endParaRPr lang="it-IT" sz="20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Events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Hero</a:t>
            </a:r>
          </a:p>
          <a:p>
            <a:pPr marL="0" indent="0">
              <a:buClr>
                <a:schemeClr val="tx1"/>
              </a:buClr>
              <a:buNone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2F3693-72DF-991C-97CB-E621F6CE1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25" y="0"/>
            <a:ext cx="4182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594481" cy="1325563"/>
          </a:xfrm>
        </p:spPr>
        <p:txBody>
          <a:bodyPr/>
          <a:lstStyle/>
          <a:p>
            <a:r>
              <a:rPr lang="it-IT" dirty="0"/>
              <a:t>ANALISI DEL MOCKUP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it-IT" sz="2000" dirty="0"/>
              <a:t>Possibili blocchi: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Panel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Cards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Footer</a:t>
            </a:r>
            <a:endParaRPr lang="it-IT" sz="2000" dirty="0"/>
          </a:p>
          <a:p>
            <a:pPr marL="0" indent="0">
              <a:buClr>
                <a:schemeClr val="tx1"/>
              </a:buClr>
              <a:buNone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406472-D718-29E0-A0E4-88F6FD114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25" y="0"/>
            <a:ext cx="4460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36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8" y="1499076"/>
            <a:ext cx="2536236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ANALISI DEL MOCKUP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it-IT" sz="2000" dirty="0"/>
              <a:t>Possibili blocchi: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Header</a:t>
            </a:r>
            <a:endParaRPr lang="it-IT" sz="2000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Hero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Cards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Panel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/>
              <a:t>Hero + CTA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sz="2000" dirty="0" err="1"/>
              <a:t>Footer</a:t>
            </a:r>
            <a:endParaRPr lang="it-IT" sz="2000" dirty="0"/>
          </a:p>
          <a:p>
            <a:pPr marL="0" indent="0">
              <a:buClr>
                <a:schemeClr val="tx1"/>
              </a:buClr>
              <a:buNone/>
            </a:pPr>
            <a:endParaRPr lang="it-IT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991011-AC16-91CF-12D3-0C9AFB351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45"/>
          <a:stretch/>
        </p:blipFill>
        <p:spPr>
          <a:xfrm>
            <a:off x="3830856" y="0"/>
            <a:ext cx="4117232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F32B18-1EFB-4DBB-42B1-4EF3A8363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5"/>
          <a:stretch/>
        </p:blipFill>
        <p:spPr>
          <a:xfrm>
            <a:off x="8074768" y="1"/>
            <a:ext cx="411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2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CREARE UN TEMA WORDPRESS?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E perché usare proprio WordPress?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>
          <a:xfrm>
            <a:off x="839788" y="3316445"/>
            <a:ext cx="5157787" cy="3253687"/>
          </a:xfrm>
        </p:spPr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Usa PHP ben strutturato, privo di errori e HTML valido.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Usa CSS pulito e valido.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it-IT" dirty="0"/>
              <a:t>È divertente.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60CB3-0588-847D-1E8A-5C9EF8690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75" y="2824639"/>
            <a:ext cx="2950029" cy="29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20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MANO AL CODICE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7057601" cy="3763249"/>
          </a:xfrm>
        </p:spPr>
        <p:txBody>
          <a:bodyPr>
            <a:normAutofit/>
          </a:bodyPr>
          <a:lstStyle/>
          <a:p>
            <a:r>
              <a:rPr lang="it-IT" dirty="0"/>
              <a:t>Realizzare le componenti del mockup precedente: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 err="1"/>
              <a:t>Header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Hero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Cards/Card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EDB4F83-FCBB-FD32-2053-C1AFDC9A24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9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7814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860109" y="1499076"/>
            <a:ext cx="4878522" cy="1325563"/>
          </a:xfrm>
        </p:spPr>
        <p:txBody>
          <a:bodyPr/>
          <a:lstStyle/>
          <a:p>
            <a:r>
              <a:rPr lang="it-IT" dirty="0"/>
              <a:t>LAVORO DI FINE MODULO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7" y="2824162"/>
            <a:ext cx="4192422" cy="3678963"/>
          </a:xfrm>
        </p:spPr>
        <p:txBody>
          <a:bodyPr>
            <a:normAutofit/>
          </a:bodyPr>
          <a:lstStyle/>
          <a:p>
            <a:pPr algn="l"/>
            <a:r>
              <a:rPr lang="it-IT" dirty="0"/>
              <a:t>Completare le restanti componenti del mockup: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/>
              <a:t>Panel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/>
              <a:t>Footer</a:t>
            </a:r>
            <a:endParaRPr lang="it-IT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1117C7-C6C0-55BE-6535-DAA8564E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5"/>
          <a:stretch/>
        </p:blipFill>
        <p:spPr>
          <a:xfrm>
            <a:off x="8074768" y="1"/>
            <a:ext cx="411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235893" cy="1325563"/>
          </a:xfrm>
        </p:spPr>
        <p:txBody>
          <a:bodyPr/>
          <a:lstStyle/>
          <a:p>
            <a:r>
              <a:rPr lang="it-IT" dirty="0"/>
              <a:t>ANATOMIA DI WORDPRESS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4"/>
          </p:nvPr>
        </p:nvSpPr>
        <p:spPr>
          <a:xfrm>
            <a:off x="860107" y="2982150"/>
            <a:ext cx="4131839" cy="273769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WP-ADMIN</a:t>
            </a:r>
            <a:r>
              <a:rPr lang="it-IT" dirty="0"/>
              <a:t>: strumenti di amministrazione di WordPress.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WP-CONTENT</a:t>
            </a:r>
            <a:r>
              <a:rPr lang="it-IT" dirty="0"/>
              <a:t>: temi, plugin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b="1" dirty="0"/>
              <a:t>WP-INCLUDE</a:t>
            </a:r>
            <a:r>
              <a:rPr lang="it-IT" dirty="0"/>
              <a:t>: file base di WordPress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F5A2B6-B453-2763-3937-63F2A567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13" y="539534"/>
            <a:ext cx="6799342" cy="61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60107" y="1499076"/>
            <a:ext cx="5235893" cy="1325563"/>
          </a:xfrm>
        </p:spPr>
        <p:txBody>
          <a:bodyPr/>
          <a:lstStyle/>
          <a:p>
            <a:r>
              <a:rPr lang="it-IT" dirty="0"/>
              <a:t>ORGANIZZAZIONE FILE DEL TEMA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C385FE1-67E8-7153-9A97-D360F545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2887998"/>
            <a:ext cx="5042359" cy="213223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54CA78F-162D-4205-21C5-A29E05AB1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6" y="333487"/>
            <a:ext cx="5557253" cy="61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GERARCHIA DEI FILE</a:t>
            </a:r>
            <a:br>
              <a:rPr lang="it-IT" dirty="0"/>
            </a:br>
            <a:r>
              <a:rPr lang="it-IT" dirty="0"/>
              <a:t>TEMPLATE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5648934-BDCB-EF00-D307-A49DB0FF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39" y="570835"/>
            <a:ext cx="6808423" cy="571633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B886BDC-A5BE-2900-12C6-FB18437C891B}"/>
              </a:ext>
            </a:extLst>
          </p:cNvPr>
          <p:cNvGrpSpPr/>
          <p:nvPr/>
        </p:nvGrpSpPr>
        <p:grpSpPr>
          <a:xfrm>
            <a:off x="860107" y="3221719"/>
            <a:ext cx="2477954" cy="3065446"/>
            <a:chOff x="942320" y="2824639"/>
            <a:chExt cx="2477954" cy="3065446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1D0DE540-4267-5920-8C4D-44C4E40891B7}"/>
                </a:ext>
              </a:extLst>
            </p:cNvPr>
            <p:cNvSpPr/>
            <p:nvPr/>
          </p:nvSpPr>
          <p:spPr>
            <a:xfrm>
              <a:off x="942321" y="2824639"/>
              <a:ext cx="2477953" cy="32341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Header.php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29993070-A484-1139-E8C4-49D2A618F7D7}"/>
                </a:ext>
              </a:extLst>
            </p:cNvPr>
            <p:cNvSpPr/>
            <p:nvPr/>
          </p:nvSpPr>
          <p:spPr>
            <a:xfrm>
              <a:off x="942322" y="5566675"/>
              <a:ext cx="2477952" cy="32341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</a:rPr>
                <a:t>Footer.php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A5C8411A-E327-04B3-8D83-ACC3858E0DF2}"/>
                </a:ext>
              </a:extLst>
            </p:cNvPr>
            <p:cNvSpPr/>
            <p:nvPr/>
          </p:nvSpPr>
          <p:spPr>
            <a:xfrm>
              <a:off x="2708299" y="3275438"/>
              <a:ext cx="711975" cy="2169080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vert270" rtlCol="0" anchor="ctr"/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</a:rPr>
                <a:t>Sidebar.php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BEC5E40-60C4-F41E-92B1-362B69162A67}"/>
                </a:ext>
              </a:extLst>
            </p:cNvPr>
            <p:cNvSpPr/>
            <p:nvPr/>
          </p:nvSpPr>
          <p:spPr>
            <a:xfrm>
              <a:off x="942320" y="3275437"/>
              <a:ext cx="1647317" cy="2169081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Content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59361-3438-0724-66C4-0C219F0A34B8}"/>
              </a:ext>
            </a:extLst>
          </p:cNvPr>
          <p:cNvSpPr txBox="1"/>
          <p:nvPr/>
        </p:nvSpPr>
        <p:spPr>
          <a:xfrm>
            <a:off x="1157790" y="2724998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INDEX.PHP</a:t>
            </a:r>
          </a:p>
        </p:txBody>
      </p:sp>
    </p:spTree>
    <p:extLst>
      <p:ext uri="{BB962C8B-B14F-4D97-AF65-F5344CB8AC3E}">
        <p14:creationId xmlns:p14="http://schemas.microsoft.com/office/powerpoint/2010/main" val="389495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INDEX.PHP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0"/>
          </p:nvPr>
        </p:nvSpPr>
        <p:spPr>
          <a:xfrm>
            <a:off x="860426" y="2824162"/>
            <a:ext cx="3565917" cy="3897725"/>
          </a:xfrm>
        </p:spPr>
        <p:txBody>
          <a:bodyPr>
            <a:normAutofit/>
          </a:bodyPr>
          <a:lstStyle/>
          <a:p>
            <a:pPr lvl="1"/>
            <a:endParaRPr lang="it-IT" sz="11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sz="1400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6" y="2824162"/>
            <a:ext cx="5495925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Il Loop è un meccanismo di WordPress per l’output dei post.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Estrae i dati per ogni post dal database di WordPress e inserisce le appropriate informazioni al post di ogni template tags.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have_post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it-IT" dirty="0">
                <a:ea typeface="Source Code Pro" panose="020B0509030403020204" pitchFamily="49" charset="0"/>
              </a:rPr>
              <a:t>controlla se ci sono post.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>
                <a:ea typeface="Source Code Pro" panose="020B0509030403020204" pitchFamily="49" charset="0"/>
              </a:rPr>
              <a:t>Se sono presenti post, un ciclo </a:t>
            </a:r>
            <a:r>
              <a:rPr lang="it-IT" dirty="0" err="1">
                <a:ea typeface="Source Code Pro" panose="020B0509030403020204" pitchFamily="49" charset="0"/>
              </a:rPr>
              <a:t>while</a:t>
            </a:r>
            <a:r>
              <a:rPr lang="it-IT" dirty="0">
                <a:ea typeface="Source Code Pro" panose="020B0509030403020204" pitchFamily="49" charset="0"/>
              </a:rPr>
              <a:t> continua a essere eseguito fintanto che la condizione tra parentesi è logicamente vera. Finché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have_posts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it-IT" dirty="0">
                <a:ea typeface="Source Code Pro" panose="020B0509030403020204" pitchFamily="49" charset="0"/>
              </a:rPr>
              <a:t>continua a essere </a:t>
            </a:r>
            <a:r>
              <a:rPr lang="it-IT" dirty="0" err="1">
                <a:ea typeface="Source Code Pro" panose="020B0509030403020204" pitchFamily="49" charset="0"/>
              </a:rPr>
              <a:t>true</a:t>
            </a:r>
            <a:r>
              <a:rPr lang="it-IT" dirty="0">
                <a:ea typeface="Source Code Pro" panose="020B0509030403020204" pitchFamily="49" charset="0"/>
              </a:rPr>
              <a:t>, il ciclo continuerà.</a:t>
            </a:r>
            <a:endParaRPr lang="it-IT" i="1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5CF4D7-E065-2B9C-2FD9-6AEEDB61B6AC}"/>
              </a:ext>
            </a:extLst>
          </p:cNvPr>
          <p:cNvSpPr txBox="1"/>
          <p:nvPr/>
        </p:nvSpPr>
        <p:spPr>
          <a:xfrm>
            <a:off x="7315200" y="1499076"/>
            <a:ext cx="447338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&lt;?</a:t>
            </a:r>
            <a:r>
              <a:rPr lang="en-US" sz="14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php</a:t>
            </a:r>
            <a:endParaRPr lang="en-US" sz="1400" b="1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1400" b="1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lang="en-US" sz="1400" dirty="0">
                <a:solidFill>
                  <a:srgbClr val="131D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en-US" sz="1400" b="1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(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have_posts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) :</a:t>
            </a:r>
          </a:p>
          <a:p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while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(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have_posts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) :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the_post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the_title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'&lt;h2&gt;', '&lt;/h2&gt;' );</a:t>
            </a:r>
          </a:p>
          <a:p>
            <a:r>
              <a:rPr lang="en-US" sz="1400" dirty="0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the_post_thumbnail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the_excerpt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endwhile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else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400" dirty="0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_e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en-US" sz="1400" i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'Sorry, no posts matched your criteria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', '</a:t>
            </a: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textdomain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’ );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endif;</a:t>
            </a:r>
          </a:p>
          <a:p>
            <a:endParaRPr lang="en-US" sz="14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get_footer</a:t>
            </a:r>
            <a:r>
              <a:rPr lang="en-US" sz="1400" dirty="0">
                <a:solidFill>
                  <a:srgbClr val="131D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?&gt;</a:t>
            </a:r>
            <a:endParaRPr lang="it-IT" sz="1400" b="1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&amp; CONDITIONAL TAGS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AE41B1E8-3602-C4D2-29D3-3E09543704F8}"/>
              </a:ext>
            </a:extLst>
          </p:cNvPr>
          <p:cNvSpPr txBox="1">
            <a:spLocks/>
          </p:cNvSpPr>
          <p:nvPr/>
        </p:nvSpPr>
        <p:spPr>
          <a:xfrm>
            <a:off x="860426" y="2824162"/>
            <a:ext cx="3263339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Template tags: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the_author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the_title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the_time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the_content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the_excerpt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the_category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get_header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get_footer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dirty="0">
              <a:ea typeface="Source Code Pro" panose="020B0509030403020204" pitchFamily="49" charset="0"/>
            </a:endParaRP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201E19A0-6436-98AF-B964-8E9358E6788C}"/>
              </a:ext>
            </a:extLst>
          </p:cNvPr>
          <p:cNvSpPr txBox="1">
            <a:spLocks/>
          </p:cNvSpPr>
          <p:nvPr/>
        </p:nvSpPr>
        <p:spPr>
          <a:xfrm>
            <a:off x="5262097" y="2824161"/>
            <a:ext cx="3648821" cy="389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err="1"/>
              <a:t>Conditional</a:t>
            </a:r>
            <a:r>
              <a:rPr lang="it-IT" dirty="0"/>
              <a:t> tags: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is_home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is_single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is_page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is_page_template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is_category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has_excerpt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it-IT" i="1" dirty="0"/>
          </a:p>
          <a:p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41435804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College">
  <a:themeElements>
    <a:clrScheme name="Digital College">
      <a:dk1>
        <a:srgbClr val="27436A"/>
      </a:dk1>
      <a:lt1>
        <a:srgbClr val="FFFFFF"/>
      </a:lt1>
      <a:dk2>
        <a:srgbClr val="1E3247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gital College">
      <a:majorFont>
        <a:latin typeface="Averia Serif Libre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1767</Words>
  <Application>Microsoft Office PowerPoint</Application>
  <PresentationFormat>Widescreen</PresentationFormat>
  <Paragraphs>376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8" baseType="lpstr">
      <vt:lpstr>Arial</vt:lpstr>
      <vt:lpstr>Averia Serif Libre</vt:lpstr>
      <vt:lpstr>Calibri</vt:lpstr>
      <vt:lpstr>Courier New</vt:lpstr>
      <vt:lpstr>Source Code Pro</vt:lpstr>
      <vt:lpstr>Source Sans Pro</vt:lpstr>
      <vt:lpstr>Digital College</vt:lpstr>
      <vt:lpstr>Presentazione standard di PowerPoint</vt:lpstr>
      <vt:lpstr>MODULO 1</vt:lpstr>
      <vt:lpstr>PERCHÈ CREARE UN TEMA WORDPRESS?</vt:lpstr>
      <vt:lpstr>PERCHÈ CREARE UN TEMA WORDPRESS?</vt:lpstr>
      <vt:lpstr>ANATOMIA DI WORDPRESS</vt:lpstr>
      <vt:lpstr>ORGANIZZAZIONE FILE DEL TEMA</vt:lpstr>
      <vt:lpstr>GERARCHIA DEI FILE TEMPLATE</vt:lpstr>
      <vt:lpstr>INDEX.PHP</vt:lpstr>
      <vt:lpstr>TEMPLATE &amp; CONDITIONAL TAGS</vt:lpstr>
      <vt:lpstr>TEMPLATE &amp; CONDITIONAL TAGS</vt:lpstr>
      <vt:lpstr>HEADER.PHP</vt:lpstr>
      <vt:lpstr>STRUTTURA TIPICA DI UNA PAGINA </vt:lpstr>
      <vt:lpstr>FUNCTIONS.PHP</vt:lpstr>
      <vt:lpstr>FUNCTIONS.PHP</vt:lpstr>
      <vt:lpstr>FUNCTIONS.PHP</vt:lpstr>
      <vt:lpstr>STYLE.CSS</vt:lpstr>
      <vt:lpstr>MANO AL CODICE</vt:lpstr>
      <vt:lpstr>MODULO 2</vt:lpstr>
      <vt:lpstr>PERCHÈ UTILIZZARE UN PLUGIN?</vt:lpstr>
      <vt:lpstr>BLOCK BUILDER VS PHP TEMPLATE</vt:lpstr>
      <vt:lpstr>BLOCK BUILDER</vt:lpstr>
      <vt:lpstr>PHP TEMPLATE</vt:lpstr>
      <vt:lpstr>FUNZIONI DI SUPPORTO</vt:lpstr>
      <vt:lpstr>MANO AL CODICE</vt:lpstr>
      <vt:lpstr>LAVORO DI FINE MODULO</vt:lpstr>
      <vt:lpstr>MODULO 3</vt:lpstr>
      <vt:lpstr>QUALE UTILIZZARE?</vt:lpstr>
      <vt:lpstr>FLEXBOX</vt:lpstr>
      <vt:lpstr>FLEXBOX</vt:lpstr>
      <vt:lpstr>MANO AL CODICE</vt:lpstr>
      <vt:lpstr>GRID</vt:lpstr>
      <vt:lpstr>MANO AL CODICE</vt:lpstr>
      <vt:lpstr>LAVORO DI FINE MODULO</vt:lpstr>
      <vt:lpstr>MODULO 4</vt:lpstr>
      <vt:lpstr>ANALISI DEL MOCKUP</vt:lpstr>
      <vt:lpstr>ANALISI DEL MOCKUP</vt:lpstr>
      <vt:lpstr>ANALISI DEL MOCKUP</vt:lpstr>
      <vt:lpstr>ANALISI DEL MOCKUP</vt:lpstr>
      <vt:lpstr>ANALISI DEL MOCKUP</vt:lpstr>
      <vt:lpstr>MANO AL CODICE</vt:lpstr>
      <vt:lpstr>LAVORO DI FINE MODULO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Damaso Scibetta</dc:creator>
  <cp:lastModifiedBy>vito di grigoli</cp:lastModifiedBy>
  <cp:revision>33</cp:revision>
  <cp:lastPrinted>2022-12-10T15:59:10Z</cp:lastPrinted>
  <dcterms:created xsi:type="dcterms:W3CDTF">2020-11-21T00:47:28Z</dcterms:created>
  <dcterms:modified xsi:type="dcterms:W3CDTF">2022-12-10T16:21:54Z</dcterms:modified>
</cp:coreProperties>
</file>